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83" r:id="rId2"/>
    <p:sldId id="293" r:id="rId3"/>
    <p:sldId id="324" r:id="rId4"/>
    <p:sldId id="325" r:id="rId5"/>
    <p:sldId id="326" r:id="rId6"/>
    <p:sldId id="327" r:id="rId7"/>
    <p:sldId id="328" r:id="rId8"/>
    <p:sldId id="329" r:id="rId9"/>
    <p:sldId id="330" r:id="rId10"/>
    <p:sldId id="331" r:id="rId11"/>
    <p:sldId id="332" r:id="rId12"/>
    <p:sldId id="333" r:id="rId13"/>
    <p:sldId id="334" r:id="rId14"/>
  </p:sldIdLst>
  <p:sldSz cx="9144000" cy="6858000" type="screen4x3"/>
  <p:notesSz cx="6797675" cy="987425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09" autoAdjust="0"/>
    <p:restoredTop sz="94660"/>
  </p:normalViewPr>
  <p:slideViewPr>
    <p:cSldViewPr>
      <p:cViewPr varScale="1">
        <p:scale>
          <a:sx n="129" d="100"/>
          <a:sy n="129" d="100"/>
        </p:scale>
        <p:origin x="888" y="12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45659" cy="495427"/>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50443" y="0"/>
            <a:ext cx="2945659" cy="495427"/>
          </a:xfrm>
          <a:prstGeom prst="rect">
            <a:avLst/>
          </a:prstGeom>
        </p:spPr>
        <p:txBody>
          <a:bodyPr vert="horz" lIns="91440" tIns="45720" rIns="91440" bIns="45720" rtlCol="0"/>
          <a:lstStyle>
            <a:lvl1pPr algn="r">
              <a:defRPr sz="1200"/>
            </a:lvl1pPr>
          </a:lstStyle>
          <a:p>
            <a:fld id="{0DADFC0A-F039-45AB-923F-DEFF1E21E750}" type="datetimeFigureOut">
              <a:rPr lang="es-MX" smtClean="0"/>
              <a:t>10/12/2018</a:t>
            </a:fld>
            <a:endParaRPr lang="es-MX"/>
          </a:p>
        </p:txBody>
      </p:sp>
      <p:sp>
        <p:nvSpPr>
          <p:cNvPr id="4" name="Marcador de imagen de diapositiva 3"/>
          <p:cNvSpPr>
            <a:spLocks noGrp="1" noRot="1" noChangeAspect="1"/>
          </p:cNvSpPr>
          <p:nvPr>
            <p:ph type="sldImg" idx="2"/>
          </p:nvPr>
        </p:nvSpPr>
        <p:spPr>
          <a:xfrm>
            <a:off x="1176338" y="1233488"/>
            <a:ext cx="4445000" cy="333375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79768" y="4751983"/>
            <a:ext cx="5438140" cy="3887986"/>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9378824"/>
            <a:ext cx="2945659" cy="495426"/>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50443" y="9378824"/>
            <a:ext cx="2945659" cy="495426"/>
          </a:xfrm>
          <a:prstGeom prst="rect">
            <a:avLst/>
          </a:prstGeom>
        </p:spPr>
        <p:txBody>
          <a:bodyPr vert="horz" lIns="91440" tIns="45720" rIns="91440" bIns="45720" rtlCol="0" anchor="b"/>
          <a:lstStyle>
            <a:lvl1pPr algn="r">
              <a:defRPr sz="1200"/>
            </a:lvl1pPr>
          </a:lstStyle>
          <a:p>
            <a:fld id="{FA57DA9A-20BE-4685-84A4-C65F876562E7}" type="slidenum">
              <a:rPr lang="es-MX" smtClean="0"/>
              <a:t>‹Nº›</a:t>
            </a:fld>
            <a:endParaRPr lang="es-MX"/>
          </a:p>
        </p:txBody>
      </p:sp>
    </p:spTree>
    <p:extLst>
      <p:ext uri="{BB962C8B-B14F-4D97-AF65-F5344CB8AC3E}">
        <p14:creationId xmlns:p14="http://schemas.microsoft.com/office/powerpoint/2010/main" val="157882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2 Marcador de notas"/>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s-ES" dirty="0" smtClean="0"/>
          </a:p>
        </p:txBody>
      </p:sp>
      <p:sp>
        <p:nvSpPr>
          <p:cNvPr id="22532" name="3 Marcador de número de diapositiva"/>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charset="0"/>
                <a:cs typeface="Arial" charset="0"/>
              </a:defRPr>
            </a:lvl1pPr>
            <a:lvl2pPr marL="760891" indent="-292650" eaLnBrk="0" hangingPunct="0">
              <a:defRPr>
                <a:solidFill>
                  <a:schemeClr val="tx1"/>
                </a:solidFill>
                <a:latin typeface="Arial" charset="0"/>
                <a:cs typeface="Arial" charset="0"/>
              </a:defRPr>
            </a:lvl2pPr>
            <a:lvl3pPr marL="1170602" indent="-234120" eaLnBrk="0" hangingPunct="0">
              <a:defRPr>
                <a:solidFill>
                  <a:schemeClr val="tx1"/>
                </a:solidFill>
                <a:latin typeface="Arial" charset="0"/>
                <a:cs typeface="Arial" charset="0"/>
              </a:defRPr>
            </a:lvl3pPr>
            <a:lvl4pPr marL="1638843" indent="-234120" eaLnBrk="0" hangingPunct="0">
              <a:defRPr>
                <a:solidFill>
                  <a:schemeClr val="tx1"/>
                </a:solidFill>
                <a:latin typeface="Arial" charset="0"/>
                <a:cs typeface="Arial" charset="0"/>
              </a:defRPr>
            </a:lvl4pPr>
            <a:lvl5pPr marL="2107083" indent="-234120" eaLnBrk="0" hangingPunct="0">
              <a:defRPr>
                <a:solidFill>
                  <a:schemeClr val="tx1"/>
                </a:solidFill>
                <a:latin typeface="Arial" charset="0"/>
                <a:cs typeface="Arial" charset="0"/>
              </a:defRPr>
            </a:lvl5pPr>
            <a:lvl6pPr marL="2575325" indent="-234120" eaLnBrk="0" fontAlgn="base" hangingPunct="0">
              <a:spcBef>
                <a:spcPct val="0"/>
              </a:spcBef>
              <a:spcAft>
                <a:spcPct val="0"/>
              </a:spcAft>
              <a:defRPr>
                <a:solidFill>
                  <a:schemeClr val="tx1"/>
                </a:solidFill>
                <a:latin typeface="Arial" charset="0"/>
                <a:cs typeface="Arial" charset="0"/>
              </a:defRPr>
            </a:lvl6pPr>
            <a:lvl7pPr marL="3043567" indent="-234120" eaLnBrk="0" fontAlgn="base" hangingPunct="0">
              <a:spcBef>
                <a:spcPct val="0"/>
              </a:spcBef>
              <a:spcAft>
                <a:spcPct val="0"/>
              </a:spcAft>
              <a:defRPr>
                <a:solidFill>
                  <a:schemeClr val="tx1"/>
                </a:solidFill>
                <a:latin typeface="Arial" charset="0"/>
                <a:cs typeface="Arial" charset="0"/>
              </a:defRPr>
            </a:lvl7pPr>
            <a:lvl8pPr marL="3511807" indent="-234120" eaLnBrk="0" fontAlgn="base" hangingPunct="0">
              <a:spcBef>
                <a:spcPct val="0"/>
              </a:spcBef>
              <a:spcAft>
                <a:spcPct val="0"/>
              </a:spcAft>
              <a:defRPr>
                <a:solidFill>
                  <a:schemeClr val="tx1"/>
                </a:solidFill>
                <a:latin typeface="Arial" charset="0"/>
                <a:cs typeface="Arial" charset="0"/>
              </a:defRPr>
            </a:lvl8pPr>
            <a:lvl9pPr marL="3980048" indent="-234120" eaLnBrk="0" fontAlgn="base" hangingPunct="0">
              <a:spcBef>
                <a:spcPct val="0"/>
              </a:spcBef>
              <a:spcAft>
                <a:spcPct val="0"/>
              </a:spcAft>
              <a:defRPr>
                <a:solidFill>
                  <a:schemeClr val="tx1"/>
                </a:solidFill>
                <a:latin typeface="Arial" charset="0"/>
                <a:cs typeface="Arial" charset="0"/>
              </a:defRPr>
            </a:lvl9pPr>
          </a:lstStyle>
          <a:p>
            <a:pPr eaLnBrk="1" hangingPunct="1"/>
            <a:fld id="{B4475BE3-B7FD-4B2D-A9C7-5D7C4290C46F}" type="slidenum">
              <a:rPr lang="es-MX" smtClean="0"/>
              <a:pPr eaLnBrk="1" hangingPunct="1"/>
              <a:t>3</a:t>
            </a:fld>
            <a:endParaRPr lang="es-MX" smtClean="0"/>
          </a:p>
        </p:txBody>
      </p:sp>
    </p:spTree>
    <p:extLst>
      <p:ext uri="{BB962C8B-B14F-4D97-AF65-F5344CB8AC3E}">
        <p14:creationId xmlns:p14="http://schemas.microsoft.com/office/powerpoint/2010/main" val="210783696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pic>
        <p:nvPicPr>
          <p:cNvPr id="7" name="11 Imagen" descr="Servicios de Salud "/>
          <p:cNvPicPr>
            <a:picLocks noChangeAspect="1" noChangeArrowheads="1"/>
          </p:cNvPicPr>
          <p:nvPr userDrawn="1"/>
        </p:nvPicPr>
        <p:blipFill>
          <a:blip r:embed="rId2" cstate="print">
            <a:lum contrast="20000"/>
          </a:blip>
          <a:srcRect/>
          <a:stretch>
            <a:fillRect/>
          </a:stretch>
        </p:blipFill>
        <p:spPr bwMode="auto">
          <a:xfrm>
            <a:off x="539552" y="332656"/>
            <a:ext cx="1861608" cy="711200"/>
          </a:xfrm>
          <a:prstGeom prst="rect">
            <a:avLst/>
          </a:prstGeom>
          <a:noFill/>
          <a:ln w="9525">
            <a:noFill/>
            <a:miter lim="800000"/>
            <a:headEnd/>
            <a:tailEnd/>
          </a:ln>
        </p:spPr>
      </p:pic>
    </p:spTree>
    <p:extLst>
      <p:ext uri="{BB962C8B-B14F-4D97-AF65-F5344CB8AC3E}">
        <p14:creationId xmlns:p14="http://schemas.microsoft.com/office/powerpoint/2010/main" val="28461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598131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421432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992679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488215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996582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009173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082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pic>
        <p:nvPicPr>
          <p:cNvPr id="5" name="11 Imagen" descr="Servicios de Salud "/>
          <p:cNvPicPr>
            <a:picLocks noChangeAspect="1" noChangeArrowheads="1"/>
          </p:cNvPicPr>
          <p:nvPr userDrawn="1"/>
        </p:nvPicPr>
        <p:blipFill>
          <a:blip r:embed="rId2" cstate="print">
            <a:lum contrast="20000"/>
          </a:blip>
          <a:srcRect/>
          <a:stretch>
            <a:fillRect/>
          </a:stretch>
        </p:blipFill>
        <p:spPr bwMode="auto">
          <a:xfrm>
            <a:off x="539552" y="332656"/>
            <a:ext cx="1861608" cy="711200"/>
          </a:xfrm>
          <a:prstGeom prst="rect">
            <a:avLst/>
          </a:prstGeom>
          <a:noFill/>
          <a:ln w="9525">
            <a:noFill/>
            <a:miter lim="800000"/>
            <a:headEnd/>
            <a:tailEnd/>
          </a:ln>
        </p:spPr>
      </p:pic>
    </p:spTree>
    <p:extLst>
      <p:ext uri="{BB962C8B-B14F-4D97-AF65-F5344CB8AC3E}">
        <p14:creationId xmlns:p14="http://schemas.microsoft.com/office/powerpoint/2010/main" val="187729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800386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758684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EC08EA-CBDD-41FC-974E-0244FFBAE4CB}" type="datetimeFigureOut">
              <a:rPr lang="es-MX" smtClean="0"/>
              <a:t>10/12/2018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8C9DA9-7839-42FA-B6F3-EA8649E6D724}" type="slidenum">
              <a:rPr lang="es-MX" smtClean="0"/>
              <a:t>‹Nº›</a:t>
            </a:fld>
            <a:endParaRPr lang="es-MX"/>
          </a:p>
        </p:txBody>
      </p:sp>
    </p:spTree>
    <p:extLst>
      <p:ext uri="{BB962C8B-B14F-4D97-AF65-F5344CB8AC3E}">
        <p14:creationId xmlns:p14="http://schemas.microsoft.com/office/powerpoint/2010/main" val="3559439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382911"/>
            <a:ext cx="7772400" cy="2622153"/>
          </a:xfrm>
        </p:spPr>
        <p:txBody>
          <a:bodyPr>
            <a:normAutofit fontScale="90000"/>
          </a:bodyPr>
          <a:lstStyle/>
          <a:p>
            <a:r>
              <a:rPr lang="es-ES" b="1" i="1" dirty="0" smtClean="0"/>
              <a:t>ERRORES EN LA ELABORACIÓN Y LLENADO DEL</a:t>
            </a:r>
            <a:br>
              <a:rPr lang="es-ES" b="1" i="1" dirty="0" smtClean="0"/>
            </a:br>
            <a:r>
              <a:rPr lang="es-ES" b="1" i="1" dirty="0" smtClean="0"/>
              <a:t>REPORTE MENSUAL GUÍA ESTATAL EDAS-CÓLERA</a:t>
            </a:r>
            <a:endParaRPr lang="es-ES" b="1" i="1" dirty="0"/>
          </a:p>
        </p:txBody>
      </p:sp>
      <p:sp>
        <p:nvSpPr>
          <p:cNvPr id="3" name="2 Subtítulo"/>
          <p:cNvSpPr>
            <a:spLocks noGrp="1"/>
          </p:cNvSpPr>
          <p:nvPr>
            <p:ph type="subTitle" idx="1"/>
          </p:nvPr>
        </p:nvSpPr>
        <p:spPr>
          <a:xfrm>
            <a:off x="1371600" y="4725144"/>
            <a:ext cx="6400800" cy="1752600"/>
          </a:xfrm>
        </p:spPr>
        <p:txBody>
          <a:bodyPr>
            <a:noAutofit/>
          </a:bodyPr>
          <a:lstStyle/>
          <a:p>
            <a:r>
              <a:rPr lang="es-ES" sz="9600" dirty="0" smtClean="0"/>
              <a:t>2018</a:t>
            </a:r>
          </a:p>
        </p:txBody>
      </p:sp>
    </p:spTree>
    <p:extLst>
      <p:ext uri="{BB962C8B-B14F-4D97-AF65-F5344CB8AC3E}">
        <p14:creationId xmlns:p14="http://schemas.microsoft.com/office/powerpoint/2010/main" val="38974767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627784" y="620688"/>
            <a:ext cx="5040560" cy="69434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sz="3300" b="1" dirty="0" smtClean="0"/>
              <a:t>Metodología</a:t>
            </a:r>
            <a:endParaRPr lang="es-MX" sz="4050" b="1" dirty="0"/>
          </a:p>
        </p:txBody>
      </p:sp>
      <p:sp>
        <p:nvSpPr>
          <p:cNvPr id="3" name="Subtítulo 2"/>
          <p:cNvSpPr txBox="1">
            <a:spLocks/>
          </p:cNvSpPr>
          <p:nvPr/>
        </p:nvSpPr>
        <p:spPr>
          <a:xfrm>
            <a:off x="611561" y="1700808"/>
            <a:ext cx="7920880" cy="3672408"/>
          </a:xfrm>
          <a:prstGeom prst="rect">
            <a:avLst/>
          </a:prstGeom>
          <a:ln w="28575">
            <a:solidFill>
              <a:srgbClr val="92D050"/>
            </a:solidFill>
          </a:ln>
        </p:spPr>
        <p:txBody>
          <a:bodyPr>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57175" indent="-257175" algn="just"/>
            <a:r>
              <a:rPr lang="es-MX" sz="2100" b="1" i="1" smtClean="0"/>
              <a:t> Capacitación del personal de Salud en acciones y actividades del Programa de Acción Específica Edas-Cólera</a:t>
            </a:r>
          </a:p>
          <a:p>
            <a:pPr marL="257175" indent="-257175" algn="just"/>
            <a:r>
              <a:rPr lang="es-MX" sz="2100" b="1" i="1" smtClean="0"/>
              <a:t>Aplicación y manejo correcto de las Definiciones Operacionales de Caso sospechoso de Cólera</a:t>
            </a:r>
          </a:p>
          <a:p>
            <a:pPr marL="257175" indent="-257175" algn="just"/>
            <a:r>
              <a:rPr lang="es-MX" sz="2100" b="1" i="1" smtClean="0"/>
              <a:t>Llenado completo y de Calidad de los Formatos de registro de Información de Estudio Caso sospechoso de Cólera y Nutrave</a:t>
            </a:r>
          </a:p>
          <a:p>
            <a:pPr marL="257175" indent="-257175" algn="just"/>
            <a:r>
              <a:rPr lang="es-MX" sz="2100" b="1" i="1" smtClean="0"/>
              <a:t>Funcionamiento operativo de los Módulos de Información única de las Plataformas de Cólera y Nutrave de la DGE y la Plataforma Estatal de Cólera</a:t>
            </a:r>
          </a:p>
          <a:p>
            <a:pPr marL="257175" indent="-257175" algn="just"/>
            <a:r>
              <a:rPr lang="es-MX" sz="2100" b="1" i="1" smtClean="0"/>
              <a:t>Existencia y Conocimiento de las Normas NOM-O16-SSA2 del Programa de Cólera y de los Manuales Normativos de Vigilancia Epidemiológica del Cólera y de las Guías de Práctica Médicas</a:t>
            </a:r>
          </a:p>
          <a:p>
            <a:pPr marL="257175" indent="-257175" algn="just"/>
            <a:r>
              <a:rPr lang="es-MX" sz="2100" b="1" i="1" smtClean="0"/>
              <a:t>Mantener la Coordinación con el LESP para la Obtención de reportes de Enterobacterias y Vibrios Cólera</a:t>
            </a:r>
          </a:p>
          <a:p>
            <a:pPr marL="257175" indent="-257175" algn="just"/>
            <a:r>
              <a:rPr lang="es-MX" sz="2100" b="1" i="1" smtClean="0"/>
              <a:t>Revisión y elaboración semanal del SUIVE para el reporte de las EDAs por unidad de Salud del Sector, para elaborar el cálculo de los casos sospechosos de cólera en base al indicador del 4 % para el interior de Estado y el 2 % para el Programa Nacional de Cólera</a:t>
            </a:r>
          </a:p>
          <a:p>
            <a:pPr marL="257175" indent="-257175" algn="just"/>
            <a:r>
              <a:rPr lang="es-MX" sz="2100" b="1" i="1" smtClean="0"/>
              <a:t>Obtener el número de casos sospechosos de cólera que cumplen con la definición operacional y con muestra de hisopo rectal y el número de casos que No Cumplen con la definición Operacional de caso sospechoso de cólera del resto de las consultas por Edas en las Unidades de Salud</a:t>
            </a:r>
          </a:p>
          <a:p>
            <a:pPr marL="257175" indent="-257175" algn="just"/>
            <a:r>
              <a:rPr lang="es-MX" sz="2100" b="1" i="1" smtClean="0"/>
              <a:t>Elaborar los Indicadores Caminando a la Excelencia de Cólera en forma Trimestral y Presentarlos en las Reuniones Bimensuales del Grupo Estatal Intersectorial de EDAs- Cólera, para revisión , Análisis y toma de decisiones en la mejora de la ejecución del Programa Edas- Cóler</a:t>
            </a:r>
          </a:p>
          <a:p>
            <a:pPr marL="257175" indent="-257175" algn="just"/>
            <a:endParaRPr lang="es-MX" sz="2100" dirty="0"/>
          </a:p>
        </p:txBody>
      </p:sp>
    </p:spTree>
    <p:extLst>
      <p:ext uri="{BB962C8B-B14F-4D97-AF65-F5344CB8AC3E}">
        <p14:creationId xmlns:p14="http://schemas.microsoft.com/office/powerpoint/2010/main" val="24990869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txBox="1">
            <a:spLocks/>
          </p:cNvSpPr>
          <p:nvPr/>
        </p:nvSpPr>
        <p:spPr>
          <a:xfrm>
            <a:off x="2195736" y="548680"/>
            <a:ext cx="6624736" cy="850156"/>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s-MX" b="1" dirty="0" smtClean="0"/>
              <a:t>EJEMPLO CÁLCULO 4 y 2 %</a:t>
            </a:r>
            <a:endParaRPr lang="es-MX" b="1" dirty="0"/>
          </a:p>
        </p:txBody>
      </p:sp>
      <p:sp>
        <p:nvSpPr>
          <p:cNvPr id="3" name="Marcador de contenido 2"/>
          <p:cNvSpPr txBox="1">
            <a:spLocks/>
          </p:cNvSpPr>
          <p:nvPr/>
        </p:nvSpPr>
        <p:spPr>
          <a:xfrm>
            <a:off x="539552" y="1686868"/>
            <a:ext cx="8002239" cy="4190404"/>
          </a:xfrm>
          <a:prstGeom prst="rect">
            <a:avLst/>
          </a:prstGeom>
          <a:ln w="28575">
            <a:solidFill>
              <a:srgbClr val="FF0000"/>
            </a:solidFill>
          </a:ln>
        </p:spPr>
        <p:txBody>
          <a:bodyP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just"/>
            <a:r>
              <a:rPr lang="es-MX" sz="2000" b="1" i="1" smtClean="0"/>
              <a:t>Reporte en el SUIVE de 1000 casos de Edas- Todos los Grupos de Edas</a:t>
            </a:r>
          </a:p>
          <a:p>
            <a:pPr algn="just"/>
            <a:r>
              <a:rPr lang="es-MX" sz="2000" b="1" i="1" smtClean="0"/>
              <a:t>Aplicar el 4 % para detección de casos sospechosos de cólera</a:t>
            </a:r>
          </a:p>
          <a:p>
            <a:pPr algn="just"/>
            <a:r>
              <a:rPr lang="es-MX" sz="2000" b="1" i="1" smtClean="0"/>
              <a:t>                        1000 x 4 % = 40</a:t>
            </a:r>
          </a:p>
          <a:p>
            <a:pPr algn="just"/>
            <a:r>
              <a:rPr lang="es-MX" sz="2000" b="1" i="1" smtClean="0"/>
              <a:t>Para obtener el número de Casos que cumplen con la definición Operacional  1000x 2 %  =  20</a:t>
            </a:r>
          </a:p>
          <a:p>
            <a:pPr algn="just"/>
            <a:r>
              <a:rPr lang="es-MX" sz="2000" b="1" i="1" smtClean="0"/>
              <a:t>Para Obtener el número de casos que no cumplen con la definición Operacional de caso sospechoso  1000 x 2 %  = 20</a:t>
            </a:r>
          </a:p>
          <a:p>
            <a:pPr algn="just"/>
            <a:r>
              <a:rPr lang="es-MX" sz="2000" b="1" i="1" smtClean="0"/>
              <a:t>El 100 % de los casos se les practica exámen de Laboratorio para Búsqueda de V. Cólera y Enterobacterias y los resultados se registran en las Plataformas Estatal y Nacional de Cólera y Nutrave}</a:t>
            </a:r>
          </a:p>
          <a:p>
            <a:pPr algn="just"/>
            <a:r>
              <a:rPr lang="es-MX" sz="2000" b="1" i="1" smtClean="0"/>
              <a:t>Revisión y Análisis de la Información de las Plataformas, para la elaboración de los ICE</a:t>
            </a:r>
            <a:endParaRPr lang="es-MX" sz="2000" b="1" i="1" dirty="0" smtClean="0"/>
          </a:p>
        </p:txBody>
      </p:sp>
    </p:spTree>
    <p:extLst>
      <p:ext uri="{BB962C8B-B14F-4D97-AF65-F5344CB8AC3E}">
        <p14:creationId xmlns:p14="http://schemas.microsoft.com/office/powerpoint/2010/main" val="12104551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479112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0274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11 Imagen" descr="Servicios de Salud "/>
          <p:cNvPicPr>
            <a:picLocks noChangeAspect="1" noChangeArrowheads="1"/>
          </p:cNvPicPr>
          <p:nvPr/>
        </p:nvPicPr>
        <p:blipFill>
          <a:blip r:embed="rId2" cstate="print">
            <a:lum contrast="20000"/>
          </a:blip>
          <a:srcRect/>
          <a:stretch>
            <a:fillRect/>
          </a:stretch>
        </p:blipFill>
        <p:spPr bwMode="auto">
          <a:xfrm>
            <a:off x="539552" y="332656"/>
            <a:ext cx="1861608" cy="711200"/>
          </a:xfrm>
          <a:prstGeom prst="rect">
            <a:avLst/>
          </a:prstGeom>
          <a:noFill/>
          <a:ln w="9525">
            <a:noFill/>
            <a:miter lim="800000"/>
            <a:headEnd/>
            <a:tailEnd/>
          </a:ln>
        </p:spPr>
      </p:pic>
      <p:pic>
        <p:nvPicPr>
          <p:cNvPr id="6" name="Imagen 5"/>
          <p:cNvPicPr>
            <a:picLocks noChangeAspect="1"/>
          </p:cNvPicPr>
          <p:nvPr/>
        </p:nvPicPr>
        <p:blipFill rotWithShape="1">
          <a:blip r:embed="rId3"/>
          <a:srcRect l="9837" t="24170" r="24801" b="5900"/>
          <a:stretch/>
        </p:blipFill>
        <p:spPr>
          <a:xfrm>
            <a:off x="1187624" y="1700808"/>
            <a:ext cx="7013347" cy="4689648"/>
          </a:xfrm>
          <a:prstGeom prst="rect">
            <a:avLst/>
          </a:prstGeom>
        </p:spPr>
      </p:pic>
    </p:spTree>
    <p:extLst>
      <p:ext uri="{BB962C8B-B14F-4D97-AF65-F5344CB8AC3E}">
        <p14:creationId xmlns:p14="http://schemas.microsoft.com/office/powerpoint/2010/main" val="1821869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3"/>
          <a:srcRect l="6688" t="24171" r="25194" b="35510"/>
          <a:stretch/>
        </p:blipFill>
        <p:spPr>
          <a:xfrm>
            <a:off x="467544" y="1556792"/>
            <a:ext cx="8564451" cy="3168352"/>
          </a:xfrm>
          <a:prstGeom prst="rect">
            <a:avLst/>
          </a:prstGeom>
        </p:spPr>
      </p:pic>
    </p:spTree>
    <p:extLst>
      <p:ext uri="{BB962C8B-B14F-4D97-AF65-F5344CB8AC3E}">
        <p14:creationId xmlns:p14="http://schemas.microsoft.com/office/powerpoint/2010/main" val="147223227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2"/>
          <a:srcRect l="13382" t="27951" r="35431" b="12201"/>
          <a:stretch/>
        </p:blipFill>
        <p:spPr>
          <a:xfrm>
            <a:off x="1043608" y="1196752"/>
            <a:ext cx="7488832" cy="5472608"/>
          </a:xfrm>
          <a:prstGeom prst="rect">
            <a:avLst/>
          </a:prstGeom>
        </p:spPr>
      </p:pic>
    </p:spTree>
    <p:extLst>
      <p:ext uri="{BB962C8B-B14F-4D97-AF65-F5344CB8AC3E}">
        <p14:creationId xmlns:p14="http://schemas.microsoft.com/office/powerpoint/2010/main" val="13506611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7476" t="10940" r="27163" b="14721"/>
          <a:stretch/>
        </p:blipFill>
        <p:spPr>
          <a:xfrm>
            <a:off x="755576" y="1196752"/>
            <a:ext cx="7632848" cy="5425760"/>
          </a:xfrm>
          <a:prstGeom prst="rect">
            <a:avLst/>
          </a:prstGeom>
        </p:spPr>
      </p:pic>
    </p:spTree>
    <p:extLst>
      <p:ext uri="{BB962C8B-B14F-4D97-AF65-F5344CB8AC3E}">
        <p14:creationId xmlns:p14="http://schemas.microsoft.com/office/powerpoint/2010/main" val="12005459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6689" t="27950" r="27556" b="20391"/>
          <a:stretch/>
        </p:blipFill>
        <p:spPr>
          <a:xfrm>
            <a:off x="9996" y="1268760"/>
            <a:ext cx="8945677" cy="4392488"/>
          </a:xfrm>
          <a:prstGeom prst="rect">
            <a:avLst/>
          </a:prstGeom>
        </p:spPr>
      </p:pic>
    </p:spTree>
    <p:extLst>
      <p:ext uri="{BB962C8B-B14F-4D97-AF65-F5344CB8AC3E}">
        <p14:creationId xmlns:p14="http://schemas.microsoft.com/office/powerpoint/2010/main" val="2903425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5900" t="30470" r="25194" b="15351"/>
          <a:stretch/>
        </p:blipFill>
        <p:spPr>
          <a:xfrm>
            <a:off x="251520" y="1484784"/>
            <a:ext cx="8498619" cy="4176464"/>
          </a:xfrm>
          <a:prstGeom prst="rect">
            <a:avLst/>
          </a:prstGeom>
        </p:spPr>
      </p:pic>
    </p:spTree>
    <p:extLst>
      <p:ext uri="{BB962C8B-B14F-4D97-AF65-F5344CB8AC3E}">
        <p14:creationId xmlns:p14="http://schemas.microsoft.com/office/powerpoint/2010/main" val="37281642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p:cNvPicPr>
            <a:picLocks noChangeAspect="1"/>
          </p:cNvPicPr>
          <p:nvPr/>
        </p:nvPicPr>
        <p:blipFill rotWithShape="1">
          <a:blip r:embed="rId2"/>
          <a:srcRect l="7082" t="25431" r="37400" b="10310"/>
          <a:stretch/>
        </p:blipFill>
        <p:spPr>
          <a:xfrm>
            <a:off x="755576" y="980728"/>
            <a:ext cx="7764157" cy="5616624"/>
          </a:xfrm>
          <a:prstGeom prst="rect">
            <a:avLst/>
          </a:prstGeom>
        </p:spPr>
      </p:pic>
    </p:spTree>
    <p:extLst>
      <p:ext uri="{BB962C8B-B14F-4D97-AF65-F5344CB8AC3E}">
        <p14:creationId xmlns:p14="http://schemas.microsoft.com/office/powerpoint/2010/main" val="1179428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2499998" y="620688"/>
            <a:ext cx="6248466" cy="400110"/>
          </a:xfrm>
          <a:prstGeom prst="rect">
            <a:avLst/>
          </a:prstGeom>
          <a:noFill/>
        </p:spPr>
        <p:txBody>
          <a:bodyPr wrap="square" rtlCol="0">
            <a:spAutoFit/>
          </a:bodyPr>
          <a:lstStyle/>
          <a:p>
            <a:r>
              <a:rPr lang="es-MX" sz="2000" b="1" dirty="0" smtClean="0"/>
              <a:t>Definiciones Operacionales Casos Sospechosos de Cólera</a:t>
            </a:r>
            <a:endParaRPr lang="es-MX" sz="2000" b="1" dirty="0"/>
          </a:p>
        </p:txBody>
      </p:sp>
      <p:pic>
        <p:nvPicPr>
          <p:cNvPr id="3" name="Imagen 2"/>
          <p:cNvPicPr>
            <a:picLocks noChangeAspect="1"/>
          </p:cNvPicPr>
          <p:nvPr/>
        </p:nvPicPr>
        <p:blipFill>
          <a:blip r:embed="rId2"/>
          <a:stretch>
            <a:fillRect/>
          </a:stretch>
        </p:blipFill>
        <p:spPr>
          <a:xfrm>
            <a:off x="251520" y="2276872"/>
            <a:ext cx="8640960" cy="2927715"/>
          </a:xfrm>
          <a:prstGeom prst="rect">
            <a:avLst/>
          </a:prstGeom>
        </p:spPr>
      </p:pic>
    </p:spTree>
    <p:extLst>
      <p:ext uri="{BB962C8B-B14F-4D97-AF65-F5344CB8AC3E}">
        <p14:creationId xmlns:p14="http://schemas.microsoft.com/office/powerpoint/2010/main" val="52800907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978</TotalTime>
  <Words>406</Words>
  <Application>Microsoft Office PowerPoint</Application>
  <PresentationFormat>Presentación en pantalla (4:3)</PresentationFormat>
  <Paragraphs>22</Paragraphs>
  <Slides>13</Slides>
  <Notes>1</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13</vt:i4>
      </vt:variant>
    </vt:vector>
  </HeadingPairs>
  <TitlesOfParts>
    <vt:vector size="16" baseType="lpstr">
      <vt:lpstr>Arial</vt:lpstr>
      <vt:lpstr>Calibri</vt:lpstr>
      <vt:lpstr>Tema de Office</vt:lpstr>
      <vt:lpstr>ERRORES EN LA ELABORACIÓN Y LLENADO DEL REPORTE MENSUAL GUÍA ESTATAL EDAS-CÓLERA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Dr. Villanueva</dc:creator>
  <cp:lastModifiedBy>Cólera</cp:lastModifiedBy>
  <cp:revision>122</cp:revision>
  <cp:lastPrinted>2017-06-21T12:17:48Z</cp:lastPrinted>
  <dcterms:created xsi:type="dcterms:W3CDTF">2015-10-01T18:21:08Z</dcterms:created>
  <dcterms:modified xsi:type="dcterms:W3CDTF">2018-12-10T19:18:55Z</dcterms:modified>
</cp:coreProperties>
</file>